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98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129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99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55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538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1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5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1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10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66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8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 РАССЛЕДОВАНИЕ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Сущность предварительного расследования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Формы предварительного расследования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Подследственность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условия предварительного расследования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Следственные действия </a:t>
            </a:r>
          </a:p>
        </p:txBody>
      </p:sp>
    </p:spTree>
    <p:extLst>
      <p:ext uri="{BB962C8B-B14F-4D97-AF65-F5344CB8AC3E}">
        <p14:creationId xmlns:p14="http://schemas.microsoft.com/office/powerpoint/2010/main" val="150151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ACD0A56-035E-4B2E-902F-805884BD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3DD8B97-9E5D-4BDC-8E0D-EABD5E54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Действующим уголовно-процессуальным законом производство предварительного следствия возложено на следователей Следственного комитета Российской Федерации, следователей органов федеральной службы безопасности, следователей органов внутренних дел, </a:t>
            </a:r>
            <a:r>
              <a:rPr lang="ru-RU" dirty="0" smtClean="0"/>
              <a:t>руководителей </a:t>
            </a:r>
            <a:r>
              <a:rPr lang="ru-RU" dirty="0"/>
              <a:t>следственного органа, </a:t>
            </a:r>
            <a:r>
              <a:rPr lang="ru-RU" dirty="0" smtClean="0"/>
              <a:t>группы </a:t>
            </a:r>
            <a:r>
              <a:rPr lang="ru-RU" dirty="0"/>
              <a:t>следователей (ст. 151 УПК РФ). </a:t>
            </a:r>
          </a:p>
        </p:txBody>
      </p:sp>
    </p:spTree>
    <p:extLst>
      <p:ext uri="{BB962C8B-B14F-4D97-AF65-F5344CB8AC3E}">
        <p14:creationId xmlns:p14="http://schemas.microsoft.com/office/powerpoint/2010/main" val="135010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24E10D-1CE0-4FDF-83D8-66AC0ACFA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A12D38-8688-4695-957F-1823419C2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 </a:t>
            </a:r>
          </a:p>
          <a:p>
            <a:r>
              <a:rPr lang="ru-RU" dirty="0"/>
              <a:t>УПК РФ определяет достаточно широкий круг полномочий следователя при производстве предварительного следствия. В частности, все решения о направлении расследования, о производстве следственных и иных процессуальных действий следователь принимает самостоятельно, за исключением случаев, когда законом предусмотрено получение судебного решения ли согласия руководителя следственного органа и несет полную ответственность за законное и обоснованное проведение. </a:t>
            </a:r>
          </a:p>
          <a:p>
            <a:r>
              <a:rPr lang="ru-RU" dirty="0"/>
              <a:t>Следователь обладает определенными властными полномочиями по отношению к органам дознания. Он вправе давать органу дознания  обязательные для исполнения письменные поручения о проведении оперативно-розыскных мероприятий, производстве отдельных следственных действий, об исполнении постановлений о задержании, приводе, об аресте, о производстве иных процессуальных действий, а также получать содействие при их осуществлении.</a:t>
            </a:r>
          </a:p>
        </p:txBody>
      </p:sp>
    </p:spTree>
    <p:extLst>
      <p:ext uri="{BB962C8B-B14F-4D97-AF65-F5344CB8AC3E}">
        <p14:creationId xmlns:p14="http://schemas.microsoft.com/office/powerpoint/2010/main" val="420328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AFFD04-18E2-4B66-A9B5-D4E9E28D4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DFF1867-22B5-44B5-B095-0D4EFF8D2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Дознание производится дознавателями ОВД РФ, пограничных органов ФСБ, органов Федеральной службы судебных приставов, органами государственного пожарного надзора, таможенных органов, следователями Следственного комитета РФ.</a:t>
            </a:r>
          </a:p>
          <a:p>
            <a:r>
              <a:rPr lang="ru-RU" sz="2000" dirty="0"/>
              <a:t>Дознаватель в установленном законом порядке возбуждает уголовное дело и выполняет все необходимые следственные  и иные процессуальные действия. Расследование заканчивает составлением обвинительного акта, направляемого с материалами уголовного дела прокурору, либо прекращением уголовного дела. Дознание производится в течение 30 суток со дня возбуждения уголовного дела. При необходимости этот срок может быть продлен прокурором до 30 суток.  </a:t>
            </a:r>
          </a:p>
        </p:txBody>
      </p:sp>
    </p:spTree>
    <p:extLst>
      <p:ext uri="{BB962C8B-B14F-4D97-AF65-F5344CB8AC3E}">
        <p14:creationId xmlns:p14="http://schemas.microsoft.com/office/powerpoint/2010/main" val="227342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435A14-9C11-48F8-A5AB-1AE37084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4F07E92-6CF4-47D7-A25D-628C89C1A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Общий срок предварительного следствия, установленный законом, не должен превышать </a:t>
            </a:r>
            <a:r>
              <a:rPr lang="ru-RU" b="1" u="sng" dirty="0"/>
              <a:t>2 месяцев </a:t>
            </a:r>
            <a:r>
              <a:rPr lang="ru-RU" dirty="0"/>
              <a:t>со дня возбуждения уголовного дела (ч. 1 ст. 162 УПК РФ). В срок предварительного следствия включается время со дня возбуждения уголовного дела и до дня его направления прокурору с обвинительным заключением или постановлением о передаче уголовного дела в суд для рассмотрения вопроса о применении принудительных мер медицинского характера либо до дня вынесения постановления о прекращении производства по уголовному делу. Срок предварительного следствия может быть продлен до </a:t>
            </a:r>
            <a:r>
              <a:rPr lang="ru-RU" b="1" u="sng" dirty="0"/>
              <a:t>3 месяцев </a:t>
            </a:r>
            <a:r>
              <a:rPr lang="ru-RU" dirty="0"/>
              <a:t>руководителем следственного органа; руководителем следственного органа по субъекту Российской Федерации, а также их заместителями </a:t>
            </a:r>
            <a:r>
              <a:rPr lang="ru-RU" b="1" u="sng" dirty="0"/>
              <a:t>до 12 месяцев. </a:t>
            </a:r>
          </a:p>
          <a:p>
            <a:endParaRPr lang="ru-RU" dirty="0"/>
          </a:p>
          <a:p>
            <a:r>
              <a:rPr lang="ru-RU" dirty="0"/>
              <a:t>Дальнейшее продление срока предварительного следствия может быть произведено только в исключительных случаях Председателем Следственного комитета Российской Федерации, руководителем следственного органа соответствующего федерального органа исполнительной власти (при федеральном органе исполнительной власти) и их заместителями. </a:t>
            </a:r>
          </a:p>
        </p:txBody>
      </p:sp>
    </p:spTree>
    <p:extLst>
      <p:ext uri="{BB962C8B-B14F-4D97-AF65-F5344CB8AC3E}">
        <p14:creationId xmlns:p14="http://schemas.microsoft.com/office/powerpoint/2010/main" val="170175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0C1570-073D-4C8F-8532-B703319DB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3. Подследственность </a:t>
            </a:r>
            <a:r>
              <a:rPr lang="ru-RU" b="1" dirty="0"/>
              <a:t>и ее виды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2691EA2-2394-4422-AA95-A428EFADB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Компетенция органов следствия разграничивается на основе правил о подследственности, под которой понимается совокупность установленных законом признаков уголовного дела, в соответствии с которыми производство следствия относится к ведению определенного органа расследования. </a:t>
            </a:r>
          </a:p>
        </p:txBody>
      </p:sp>
    </p:spTree>
    <p:extLst>
      <p:ext uri="{BB962C8B-B14F-4D97-AF65-F5344CB8AC3E}">
        <p14:creationId xmlns:p14="http://schemas.microsoft.com/office/powerpoint/2010/main" val="285140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1F8F5-6208-40D1-AFFE-E044BD71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Подследственность и ее виды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E08FC0-CD62-4FF0-91B2-77907D6EC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/>
              <a:t>Предметный (родовой) </a:t>
            </a:r>
            <a:r>
              <a:rPr lang="ru-RU" dirty="0"/>
              <a:t>признак подследственности определяется характером совершенного преступления, его квалификацией, в зависимости от чего разграничивается компетенция между следователями Следственного комитета РФ и органов внутренних дел (ст. 151 УПК РФ). </a:t>
            </a:r>
          </a:p>
          <a:p>
            <a:r>
              <a:rPr lang="ru-RU" dirty="0"/>
              <a:t>Следователи Следственного комитета РФ расследуют дела об особо опасных государственных преступлениях, о наиболее тяжких преступлениях против личности, дела о должностных преступлениях, преступлениях против правосудия, уголовные дела в отношении прокурорских работников. </a:t>
            </a:r>
          </a:p>
          <a:p>
            <a:r>
              <a:rPr lang="ru-RU" dirty="0"/>
              <a:t>Следователи органов внутренних дел расследуют некоторые дела о незаконном обороте наркотиков, вымогательстве, грабеже, разбое, умышленного причинения тяжкого вреда здоровью и др.  </a:t>
            </a:r>
          </a:p>
          <a:p>
            <a:r>
              <a:rPr lang="ru-RU" dirty="0"/>
              <a:t>Следователи ФСБ расследуют дела о наиболее опасных преступлениях (шпионаж, убийства, контрабанда). </a:t>
            </a:r>
          </a:p>
        </p:txBody>
      </p:sp>
    </p:spTree>
    <p:extLst>
      <p:ext uri="{BB962C8B-B14F-4D97-AF65-F5344CB8AC3E}">
        <p14:creationId xmlns:p14="http://schemas.microsoft.com/office/powerpoint/2010/main" val="70334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147914-5979-4799-8676-FE58D3CF2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Подследственность и ее виды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9FF6A80-7893-438A-A6CA-C17BAADA5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/>
              <a:t>Территориальный</a:t>
            </a:r>
            <a:r>
              <a:rPr lang="ru-RU" dirty="0"/>
              <a:t> (местный) признак подследственности определяется местом (районом) совершения преступления. Однако в целях обеспечения наиболее быстрого, полного и объективного расследования оно может проводиться также по месту обнаружения преступления, месту нахождения обвиняемого, подозреваемого или большинства свидетелей. </a:t>
            </a:r>
          </a:p>
        </p:txBody>
      </p:sp>
    </p:spTree>
    <p:extLst>
      <p:ext uri="{BB962C8B-B14F-4D97-AF65-F5344CB8AC3E}">
        <p14:creationId xmlns:p14="http://schemas.microsoft.com/office/powerpoint/2010/main" val="3960382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8334D5-7634-4B25-BCDD-BB7558ED6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Подследственность и ее виды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3B00C1B-BCF8-4129-B632-F63D2D18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/>
              <a:t>Персональный</a:t>
            </a:r>
            <a:r>
              <a:rPr lang="ru-RU" dirty="0"/>
              <a:t> признак подследственности обусловлен особенностями субъекта преступления. В силу этого признака следователи военной прокуратуры расследуют дела о преступлениях, совершенных военнослужащими, военнообязанными, лицами, призванными на сборы, военными строителями, рабочими и служащими воинских частей и учреждений. </a:t>
            </a:r>
          </a:p>
        </p:txBody>
      </p:sp>
    </p:spTree>
    <p:extLst>
      <p:ext uri="{BB962C8B-B14F-4D97-AF65-F5344CB8AC3E}">
        <p14:creationId xmlns:p14="http://schemas.microsoft.com/office/powerpoint/2010/main" val="3474805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3E1EBF-3509-43C1-BE29-B8D399AB8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Подследственность и ее виды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972BCCA-4D12-41E4-9F93-7090B35E3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Альтернативный</a:t>
            </a:r>
            <a:r>
              <a:rPr lang="ru-RU" dirty="0"/>
              <a:t> признак подследственности определяется тем, что дела о некоторых преступлениях расследуются тем органом, которым возбуждено уголовное дело. По делам о мошенничестве, об уклонении от подачи деклараций о доходах, следствие производит орган, возбудивший дело. Если при расследовании этих дел будут установлены должностные преступления, связанные с преступлениями, по которым возбуждено дело, они расследуются этим же органом. </a:t>
            </a:r>
          </a:p>
        </p:txBody>
      </p:sp>
    </p:spTree>
    <p:extLst>
      <p:ext uri="{BB962C8B-B14F-4D97-AF65-F5344CB8AC3E}">
        <p14:creationId xmlns:p14="http://schemas.microsoft.com/office/powerpoint/2010/main" val="838202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DFC036-48DC-4BE0-8065-FCF88E08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Подследственность и ее виды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6C06093-AA75-4E1F-826A-3766DFB35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 необходимости расследования двух или нескольких связанных между собой преступлений действует признак подследственности </a:t>
            </a:r>
            <a:r>
              <a:rPr lang="ru-RU" b="1" u="sng" dirty="0"/>
              <a:t>по связи дел. </a:t>
            </a:r>
            <a:r>
              <a:rPr lang="ru-RU" dirty="0"/>
              <a:t>Так, дела об укрывательстве и недонесении о преступлениях, заведомо ложном показании, разглашении данных предварительного следствия и некоторых иных преступлениях расследуются тем органом, к чьей подследственности относится преступление, в связи с которым возбуждено данное дело. </a:t>
            </a:r>
          </a:p>
        </p:txBody>
      </p:sp>
    </p:spTree>
    <p:extLst>
      <p:ext uri="{BB962C8B-B14F-4D97-AF65-F5344CB8AC3E}">
        <p14:creationId xmlns:p14="http://schemas.microsoft.com/office/powerpoint/2010/main" val="142215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1. Сущность </a:t>
            </a:r>
            <a:r>
              <a:rPr lang="ru-RU" b="1" dirty="0"/>
              <a:t>предварительного расследования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Предварительное расследование представляет вторую стадию уголовного процесса, следующую за стадией возбуждения уголовного дела. Она является основной формой досудебного производства.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  <a:p>
            <a:r>
              <a:rPr lang="ru-RU" b="1" i="1" dirty="0"/>
              <a:t>П</a:t>
            </a:r>
            <a:r>
              <a:rPr lang="ru-RU" b="1" i="1" dirty="0" smtClean="0"/>
              <a:t>редварительное </a:t>
            </a:r>
            <a:r>
              <a:rPr lang="ru-RU" b="1" i="1" dirty="0"/>
              <a:t>расследование </a:t>
            </a:r>
            <a:r>
              <a:rPr lang="ru-RU" dirty="0"/>
              <a:t>представляет собой </a:t>
            </a:r>
            <a:r>
              <a:rPr lang="ru-RU" dirty="0" smtClean="0"/>
              <a:t>деятельность </a:t>
            </a:r>
            <a:r>
              <a:rPr lang="ru-RU" dirty="0"/>
              <a:t>уполномоченных органов и должностных лиц, строго регламентированную уголовно-процессуальным законодательством, по установлению лиц, совершивших преступление, доказыванию их вины, а также проведению ряда следственных и иных процессуальных действий, направленных на </a:t>
            </a:r>
            <a:r>
              <a:rPr lang="ru-RU" dirty="0" err="1"/>
              <a:t>обес</a:t>
            </a:r>
            <a:r>
              <a:rPr lang="ru-RU" dirty="0"/>
              <a:t>-печение дальнейшего судебного разбирательства.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839753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0409EE-4FD4-4064-B726-CF083CBC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4. </a:t>
            </a:r>
            <a:r>
              <a:rPr lang="ru-RU" b="1" dirty="0" smtClean="0"/>
              <a:t>Общие </a:t>
            </a:r>
            <a:r>
              <a:rPr lang="ru-RU" b="1" dirty="0"/>
              <a:t>условия предварительного расследования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7E06B71-F8C0-4657-8448-1AE50CEDD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Формы предварительного расследования; </a:t>
            </a:r>
          </a:p>
          <a:p>
            <a:r>
              <a:rPr lang="ru-RU" dirty="0"/>
              <a:t>подследственность; </a:t>
            </a:r>
          </a:p>
          <a:p>
            <a:r>
              <a:rPr lang="ru-RU" dirty="0"/>
              <a:t>место производства предварительного расследования; </a:t>
            </a:r>
          </a:p>
          <a:p>
            <a:r>
              <a:rPr lang="ru-RU" dirty="0"/>
              <a:t>соединение уголовных дел; </a:t>
            </a:r>
          </a:p>
          <a:p>
            <a:r>
              <a:rPr lang="ru-RU" dirty="0"/>
              <a:t>выделение уголовного дела; </a:t>
            </a:r>
          </a:p>
          <a:p>
            <a:r>
              <a:rPr lang="ru-RU" dirty="0"/>
              <a:t>выделение в отдельное производство материалов уголовного дела; </a:t>
            </a:r>
          </a:p>
          <a:p>
            <a:r>
              <a:rPr lang="ru-RU" dirty="0"/>
              <a:t>начало производства предварительного расследования; </a:t>
            </a:r>
          </a:p>
          <a:p>
            <a:r>
              <a:rPr lang="ru-RU" dirty="0"/>
              <a:t>производство неотложных следственных действий; </a:t>
            </a:r>
          </a:p>
          <a:p>
            <a:r>
              <a:rPr lang="ru-RU" dirty="0"/>
              <a:t>окончание предварительного расследования; </a:t>
            </a:r>
          </a:p>
          <a:p>
            <a:r>
              <a:rPr lang="ru-RU" dirty="0"/>
              <a:t>обязательность рассмотрения ходатайства; </a:t>
            </a:r>
          </a:p>
          <a:p>
            <a:r>
              <a:rPr lang="ru-RU" dirty="0"/>
              <a:t>меры попечения о детях, об иждивенцах подозреваемого или обвиняемого и меры по обеспечению сохранности его имущества; недопустимость разглашения данных предварительного расследования (гл. 21 УПК РФ).</a:t>
            </a:r>
          </a:p>
        </p:txBody>
      </p:sp>
    </p:spTree>
    <p:extLst>
      <p:ext uri="{BB962C8B-B14F-4D97-AF65-F5344CB8AC3E}">
        <p14:creationId xmlns:p14="http://schemas.microsoft.com/office/powerpoint/2010/main" val="3446183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4A74D93-79ED-4270-971A-D56A0615D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 smtClean="0"/>
              <a:t>5. </a:t>
            </a:r>
            <a:r>
              <a:rPr lang="ru-RU" b="1" dirty="0" smtClean="0"/>
              <a:t>Следственные </a:t>
            </a:r>
            <a:r>
              <a:rPr lang="ru-RU" b="1" dirty="0"/>
              <a:t>действия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BC56F95-AA50-42EF-A79C-353FB0388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Следственное действие </a:t>
            </a:r>
            <a:r>
              <a:rPr lang="ru-RU" dirty="0"/>
              <a:t>— это предусмотренное уголовно-процессуальным законом и применяемое в целях собирания, проверки и оценки доказательств процессуальное действие, состоящее из совокупности поисковых, познавательных и удостоверительных операций, направленных на выявление, восприятие и закрепление доказательственной информации. Классификации следственных действий могут быть различными, что определяется выбранным классификационным признаком. </a:t>
            </a:r>
          </a:p>
        </p:txBody>
      </p:sp>
    </p:spTree>
    <p:extLst>
      <p:ext uri="{BB962C8B-B14F-4D97-AF65-F5344CB8AC3E}">
        <p14:creationId xmlns:p14="http://schemas.microsoft.com/office/powerpoint/2010/main" val="1979966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B0A8E2-ADD9-4630-96B2-B954958E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29C1F09-E98E-4B68-A56F-05DD9D81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Например, в </a:t>
            </a:r>
            <a:r>
              <a:rPr lang="ru-RU" b="1" dirty="0"/>
              <a:t>зависимости от объектов </a:t>
            </a:r>
            <a:r>
              <a:rPr lang="ru-RU" dirty="0"/>
              <a:t>следственные действия можно подразделить на: </a:t>
            </a:r>
          </a:p>
          <a:p>
            <a:r>
              <a:rPr lang="ru-RU" dirty="0"/>
              <a:t>1) вещные (осмотр, эксгумация, обыск, выемка, наложение ареста на почтово-телеграфные отправления, их осмотр и выемка); </a:t>
            </a:r>
          </a:p>
          <a:p>
            <a:r>
              <a:rPr lang="ru-RU" dirty="0"/>
              <a:t>2) личные (допрос, очная ставка, освидетельствование, контроль и запись переговоров); </a:t>
            </a:r>
          </a:p>
          <a:p>
            <a:r>
              <a:rPr lang="ru-RU" dirty="0"/>
              <a:t>3) смешанные (предъявление для опознания, проверка показаний на месте, следственный эксперимент, изъятие образцов для сравнительного исследования, производство судебной экспертизы). </a:t>
            </a:r>
          </a:p>
          <a:p>
            <a:r>
              <a:rPr lang="ru-RU" b="1" dirty="0"/>
              <a:t>В зависимости от форм и субъектов </a:t>
            </a:r>
            <a:r>
              <a:rPr lang="ru-RU" dirty="0"/>
              <a:t>предварительного расследования следственные действия делятся на неотложные и обычные. </a:t>
            </a:r>
          </a:p>
        </p:txBody>
      </p:sp>
    </p:spTree>
    <p:extLst>
      <p:ext uri="{BB962C8B-B14F-4D97-AF65-F5344CB8AC3E}">
        <p14:creationId xmlns:p14="http://schemas.microsoft.com/office/powerpoint/2010/main" val="2709715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169831-E699-4272-A170-0838AB520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A56860-4D31-4BC7-AD89-827C8FF3E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В систему следственных действий входят: </a:t>
            </a:r>
          </a:p>
          <a:p>
            <a:r>
              <a:rPr lang="ru-RU" dirty="0"/>
              <a:t>осмотр (ст. 177, ч. 1 и 2 ст. 178 УПК РФ), </a:t>
            </a:r>
          </a:p>
          <a:p>
            <a:r>
              <a:rPr lang="ru-RU" dirty="0"/>
              <a:t>эксгумация (ч. 3—5 ст. 178 УПК РФ), освидетельствование (ст. 179 УПК РФ), </a:t>
            </a:r>
          </a:p>
          <a:p>
            <a:r>
              <a:rPr lang="ru-RU" dirty="0"/>
              <a:t>следственный эксперимент (ст. 181 УПК РФ), </a:t>
            </a:r>
          </a:p>
          <a:p>
            <a:r>
              <a:rPr lang="ru-RU" dirty="0"/>
              <a:t>обыск (ст. 182 УПК РФ), </a:t>
            </a:r>
          </a:p>
          <a:p>
            <a:r>
              <a:rPr lang="ru-RU" dirty="0"/>
              <a:t>личный обыск (ст. 184 УПК РФ), </a:t>
            </a:r>
          </a:p>
          <a:p>
            <a:r>
              <a:rPr lang="ru-RU" dirty="0"/>
              <a:t>выемка (ст. 183 УПК РФ), </a:t>
            </a:r>
          </a:p>
          <a:p>
            <a:r>
              <a:rPr lang="ru-RU" dirty="0"/>
              <a:t>наложение ареста на почтово-телеграфные отправления, их осмотр и выемка (ст. 185 УПК РФ), </a:t>
            </a:r>
          </a:p>
          <a:p>
            <a:r>
              <a:rPr lang="ru-RU" dirty="0"/>
              <a:t>контроль и запись переговоров (ст. 186 УПК РФ), </a:t>
            </a:r>
          </a:p>
          <a:p>
            <a:r>
              <a:rPr lang="ru-RU" dirty="0"/>
              <a:t>допрос (ст. 187—191 УПК РФ), </a:t>
            </a:r>
          </a:p>
          <a:p>
            <a:r>
              <a:rPr lang="ru-RU" dirty="0"/>
              <a:t>очная ставка (ст. 192 УПК РФ), </a:t>
            </a:r>
          </a:p>
          <a:p>
            <a:r>
              <a:rPr lang="ru-RU" dirty="0"/>
              <a:t>предъявление для опознания (ст. 193 УПК РФ), </a:t>
            </a:r>
          </a:p>
          <a:p>
            <a:r>
              <a:rPr lang="ru-RU" dirty="0"/>
              <a:t>проверка показаний на месте (ст. 194 УПК), </a:t>
            </a:r>
          </a:p>
          <a:p>
            <a:r>
              <a:rPr lang="ru-RU" dirty="0"/>
              <a:t>получение образцов для сравнительного исследования (ст. 202 УПК РФ), производство судебной экспертизы (гл. 27 УПК РФ).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6948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8EF9CF-53C0-4A33-AB31-8AF85DBE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D71468-EFD1-4979-AB18-E51A633DD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u="sng" dirty="0"/>
              <a:t>Осмотр</a:t>
            </a:r>
            <a:r>
              <a:rPr lang="ru-RU" dirty="0"/>
              <a:t> — это следственное действие, направленное на непосредственное восприятие его участниками свойств, состояний, характеристики признаков объектов материального мира в целях: </a:t>
            </a:r>
          </a:p>
          <a:p>
            <a:r>
              <a:rPr lang="ru-RU" dirty="0"/>
              <a:t>• установления места происшествия, изучения его обстановки (в том числе поиск вещественных доказательств); </a:t>
            </a:r>
          </a:p>
          <a:p>
            <a:r>
              <a:rPr lang="ru-RU" dirty="0"/>
              <a:t>• вероятностного выяснения механизма преступления; обнаружения следов преступления, а равно и иных обстоятельств, предположительно связанных с совершением и сокрытием преступлений и имеющих значение для дела. </a:t>
            </a:r>
          </a:p>
          <a:p>
            <a:r>
              <a:rPr lang="ru-RU" b="1" u="sng" dirty="0"/>
              <a:t>Виды осмотра</a:t>
            </a:r>
            <a:r>
              <a:rPr lang="ru-RU" dirty="0"/>
              <a:t>: а) места происшествия, местности, помещения; б) жилища; в) трупа; г) предметов; д) документа; е)задержанных почтово-телеграфных отправлений; ж)транспортного средства; з) животных. </a:t>
            </a:r>
          </a:p>
        </p:txBody>
      </p:sp>
    </p:spTree>
    <p:extLst>
      <p:ext uri="{BB962C8B-B14F-4D97-AF65-F5344CB8AC3E}">
        <p14:creationId xmlns:p14="http://schemas.microsoft.com/office/powerpoint/2010/main" val="33320683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B360F7-6B8B-4398-B681-E1789126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E580642-80AA-4449-818A-9A45780B7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Осмотр трупа </a:t>
            </a:r>
            <a:r>
              <a:rPr lang="ru-RU" dirty="0"/>
              <a:t>в связи с определенными особенностями в порядке проведения регламентируется отдельной статьей УПК РФ (ст. 178). Закон предписывает производить осмотр трупа на месте его обнаружения, дополнительный осмотр в ином месте не исключается. Обязательным требованием, не допускающим исключений, является участие в осмотре трупа судебно-медицинского эксперта, а при невозможности его присутствия — врача. </a:t>
            </a:r>
          </a:p>
        </p:txBody>
      </p:sp>
    </p:spTree>
    <p:extLst>
      <p:ext uri="{BB962C8B-B14F-4D97-AF65-F5344CB8AC3E}">
        <p14:creationId xmlns:p14="http://schemas.microsoft.com/office/powerpoint/2010/main" val="8544119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BDACFB2-5E54-4E24-A872-74EDDAD3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48F1D2D-3C78-4AF1-BE0B-5453E1CE9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Под </a:t>
            </a:r>
            <a:r>
              <a:rPr lang="ru-RU" b="1" u="sng" dirty="0"/>
              <a:t>эксгумацией </a:t>
            </a:r>
            <a:r>
              <a:rPr lang="ru-RU" dirty="0"/>
              <a:t>понимается самостоятельное следственное действие, состоящее в извлечении трупа из места официального захоронения. </a:t>
            </a:r>
          </a:p>
          <a:p>
            <a:r>
              <a:rPr lang="ru-RU" b="1" u="sng" dirty="0"/>
              <a:t>Освидетельствование </a:t>
            </a:r>
            <a:r>
              <a:rPr lang="ru-RU" dirty="0"/>
              <a:t>— это следственное действие, состоящее в осмотре живого человека для обнаружения на его теле особых примет, следов преступления, телесных повреждений, выявления состояния опьянения или иных свойств и признаков, имеющих значение для уголовного дела, если для этого не требуется производства судебной экспертизы.</a:t>
            </a:r>
          </a:p>
        </p:txBody>
      </p:sp>
    </p:spTree>
    <p:extLst>
      <p:ext uri="{BB962C8B-B14F-4D97-AF65-F5344CB8AC3E}">
        <p14:creationId xmlns:p14="http://schemas.microsoft.com/office/powerpoint/2010/main" val="681934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6A3E95-8029-4A14-8986-4E9226E6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FEC0C63-CDDE-4E80-B6BD-56DA6A1FA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Следственный эксперимент </a:t>
            </a:r>
            <a:r>
              <a:rPr lang="ru-RU" dirty="0"/>
              <a:t>— это следственное действие, осуществляемое в виде воспроизведения действий, а также обстановки или иных обстоятельств определенного события, позволяющих установить, могли ли иметь место в действительности те или иные из них по возбужденному уголовному делу. </a:t>
            </a:r>
          </a:p>
        </p:txBody>
      </p:sp>
    </p:spTree>
    <p:extLst>
      <p:ext uri="{BB962C8B-B14F-4D97-AF65-F5344CB8AC3E}">
        <p14:creationId xmlns:p14="http://schemas.microsoft.com/office/powerpoint/2010/main" val="41140366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1E00BC-AF61-46C0-84A3-786896EE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D203F46-B7F4-41B6-94A0-8ADC9A114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/>
              <a:t>Обыск</a:t>
            </a:r>
            <a:r>
              <a:rPr lang="ru-RU" dirty="0"/>
              <a:t> — следственное действие, заключающееся в принудительном обследовании лиц, помещений или иных мест, с целью обнаружения и изъятия орудий преступления, предметов и ценностей, нажитых преступным путем, предметов и документов, которые могут иметь значение для дела, отыскания трупов или лиц, подозреваемых или обвиняемых в совершении преступления.</a:t>
            </a:r>
          </a:p>
        </p:txBody>
      </p:sp>
    </p:spTree>
    <p:extLst>
      <p:ext uri="{BB962C8B-B14F-4D97-AF65-F5344CB8AC3E}">
        <p14:creationId xmlns:p14="http://schemas.microsoft.com/office/powerpoint/2010/main" val="141008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8EDF92-BD1A-4B4E-BAD7-12B1EFC4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8D5EBCF-45C1-439B-B48D-1927217D1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Личный обыск </a:t>
            </a:r>
            <a:r>
              <a:rPr lang="ru-RU" dirty="0"/>
              <a:t>— следственное действие, заключающееся в обследовании тела человека и находящейся на нем одежды, в целях отыскания орудий преступления, предметов, документов и ценностей, которые могут иметь значение для уголовного дела. </a:t>
            </a:r>
          </a:p>
        </p:txBody>
      </p:sp>
    </p:spTree>
    <p:extLst>
      <p:ext uri="{BB962C8B-B14F-4D97-AF65-F5344CB8AC3E}">
        <p14:creationId xmlns:p14="http://schemas.microsoft.com/office/powerpoint/2010/main" val="203537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ru-RU" b="1" dirty="0"/>
              <a:t>Сущность предварительного расследования 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Предварительное расследование проводится по большинству уголовных дел и является основной формой досудебного установления обстоятельств преступления до суда и для суда. Суть его в обнаружении и фиксации доказательств </a:t>
            </a:r>
            <a:r>
              <a:rPr lang="en-US" dirty="0"/>
              <a:t>c</a:t>
            </a:r>
            <a:r>
              <a:rPr lang="ru-RU" dirty="0" err="1"/>
              <a:t>ледов</a:t>
            </a:r>
            <a:r>
              <a:rPr lang="ru-RU" dirty="0"/>
              <a:t> преступления</a:t>
            </a:r>
            <a:r>
              <a:rPr lang="en-US" dirty="0"/>
              <a:t>.</a:t>
            </a:r>
            <a:r>
              <a:rPr lang="ru-RU" dirty="0"/>
              <a:t> Посредством их собирания устанавливаются обстоятельства, подлежащие доказыванию</a:t>
            </a:r>
            <a:r>
              <a:rPr lang="en-US" dirty="0"/>
              <a:t>. </a:t>
            </a:r>
            <a:r>
              <a:rPr lang="ru-RU" dirty="0"/>
              <a:t>Преступление считается раскрытым, когда доказаны все эти обстоятельства.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3726813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26D0F1-877C-4B3A-BDB7-040FEE4D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822E515-C900-45BE-9CEC-CD02D5957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Выемка </a:t>
            </a:r>
            <a:r>
              <a:rPr lang="ru-RU" dirty="0"/>
              <a:t>— следственное действие, направленное на добровольное или принудительное изъятие определенных предметов, ценностей, документов и иных объектов, имеющих значение для уголовного дела, если точно известно, где и у кого они находятся (поисковые действия при выемке не проводятся, в противном случае она превращается в обыск). </a:t>
            </a:r>
          </a:p>
        </p:txBody>
      </p:sp>
    </p:spTree>
    <p:extLst>
      <p:ext uri="{BB962C8B-B14F-4D97-AF65-F5344CB8AC3E}">
        <p14:creationId xmlns:p14="http://schemas.microsoft.com/office/powerpoint/2010/main" val="1431613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AEAFACC-87D4-4801-8B13-E6BCF8D5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4CE0567-0F43-4956-8DDA-B3F263E7A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/>
              <a:t>Наложение ареста на почтово-телеграфные отправления, их осмотр и выемка </a:t>
            </a:r>
            <a:r>
              <a:rPr lang="ru-RU" dirty="0"/>
              <a:t>— это комплексное следственное действие, заключающееся в наложении ареста на почтово-телеграфные отправления, осмотре содержащихся в посылках, бандеролях, письмах предметов и документов, а также телеграмм и радиограмм, а при необходимости изъятии или снятии копий с документов. </a:t>
            </a:r>
          </a:p>
        </p:txBody>
      </p:sp>
    </p:spTree>
    <p:extLst>
      <p:ext uri="{BB962C8B-B14F-4D97-AF65-F5344CB8AC3E}">
        <p14:creationId xmlns:p14="http://schemas.microsoft.com/office/powerpoint/2010/main" val="27008543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CFAEF9-E9E9-4D04-9E03-BFD507056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7335E8-6B56-483A-BF98-978605693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Контроль и запись переговоров </a:t>
            </a:r>
            <a:r>
              <a:rPr lang="ru-RU" dirty="0"/>
              <a:t>— комплексное следственное действие, состоящее в проведении контроля и записи телефонных и иных переговоров по уголовным делам о тяжких и особо тяжких преступлениях, осмотра их носителей и прослушивания переговоров для использования полученных сведений в доказывании. </a:t>
            </a:r>
          </a:p>
        </p:txBody>
      </p:sp>
    </p:spTree>
    <p:extLst>
      <p:ext uri="{BB962C8B-B14F-4D97-AF65-F5344CB8AC3E}">
        <p14:creationId xmlns:p14="http://schemas.microsoft.com/office/powerpoint/2010/main" val="8810853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7D5D6B-540E-436B-BDC0-EA0537BE8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E1C436C-54B9-42C7-9CB1-E160B5564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u="sng" dirty="0"/>
              <a:t>Допрос </a:t>
            </a:r>
            <a:r>
              <a:rPr lang="ru-RU" dirty="0"/>
              <a:t>— следственное действие, состоящее в принятии и надлежащем процессуальном оформлении показаний подозреваемого, обвиняемого, свидетеля, потерпевшего или эксперта. </a:t>
            </a:r>
          </a:p>
          <a:p>
            <a:r>
              <a:rPr lang="ru-RU" dirty="0"/>
              <a:t>Допрос проводится по месту производства предварительного следствия. Следователь вправе, если признает это необходимым, провести его в месте нахождения допрашиваемого. Данная процедура не может длиться непрерывно более 4 ч. Продолжение допроса допускается после перерыва, необходимого для отдыха и принятия пищи, длительность его должна быть не менее 1 ч. Общая продолжительность допроса в течение дня не должна превышать 8 ч. При наличии медицинских показаний его продолжительность устанавливается на основе заключения врача.</a:t>
            </a:r>
          </a:p>
        </p:txBody>
      </p:sp>
    </p:spTree>
    <p:extLst>
      <p:ext uri="{BB962C8B-B14F-4D97-AF65-F5344CB8AC3E}">
        <p14:creationId xmlns:p14="http://schemas.microsoft.com/office/powerpoint/2010/main" val="34052830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F11CAA-E33F-456D-93CD-8F858183A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8E753A-463A-4F89-B6EF-7CF535B14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u="sng" dirty="0"/>
              <a:t>Очная ставка </a:t>
            </a:r>
            <a:r>
              <a:rPr lang="ru-RU" dirty="0"/>
              <a:t>— это поочередный, проводимый в одно и то же время допрос ранее допрошенных лиц, в показаниях которых имеются существенные противоречия, в целях устранения причин этих противоречий или их самих. </a:t>
            </a:r>
          </a:p>
          <a:p>
            <a:r>
              <a:rPr lang="ru-RU" b="1" u="sng" dirty="0"/>
              <a:t>Предъявление для опознания </a:t>
            </a:r>
            <a:r>
              <a:rPr lang="ru-RU" dirty="0"/>
              <a:t>— следственное действие, в ходе которого опознающему в установленном законом порядке предъявляются живое лицо или иной объект (труп, животное, предмет или документ) с целью установления их тождества или различия с ранее наблюдавшимся лицом или иным объектом. </a:t>
            </a:r>
          </a:p>
        </p:txBody>
      </p:sp>
    </p:spTree>
    <p:extLst>
      <p:ext uri="{BB962C8B-B14F-4D97-AF65-F5344CB8AC3E}">
        <p14:creationId xmlns:p14="http://schemas.microsoft.com/office/powerpoint/2010/main" val="27809624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971BA0E-1875-49F9-9526-5FEFF0F5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5A16F7A-F4FF-4115-ADD0-CC6716F9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/>
              <a:t>Проверка показаний на месте </a:t>
            </a:r>
            <a:r>
              <a:rPr lang="ru-RU" dirty="0"/>
              <a:t>— комплексное следственное действие, заключающееся в том, что ранее допрошенное лицо (подозреваемый, обвиняемый, потерпевший или свидетель) воспроизводит на месте обстановку и обстоятельства исследуемого события, указывает на предметы, документы, следы, имеющие значение для уголовного дела, демонстрирует определенные действия. </a:t>
            </a:r>
          </a:p>
        </p:txBody>
      </p:sp>
    </p:spTree>
    <p:extLst>
      <p:ext uri="{BB962C8B-B14F-4D97-AF65-F5344CB8AC3E}">
        <p14:creationId xmlns:p14="http://schemas.microsoft.com/office/powerpoint/2010/main" val="8332074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B5FEB7-5333-4C89-9B82-81DA428BE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Отдельные следственные действия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65147C-59FA-42B9-BA4B-7E6836B49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/>
              <a:t>Получение образцов для сравнительного исследования </a:t>
            </a:r>
            <a:r>
              <a:rPr lang="ru-RU" dirty="0"/>
              <a:t>— это следственное действие, состоящее в получении следователем у подозреваемого, обвиняемого, свидетеля или потерпевшего </a:t>
            </a:r>
            <a:r>
              <a:rPr lang="ru-RU"/>
              <a:t>образцов </a:t>
            </a:r>
            <a:r>
              <a:rPr lang="ru-RU" smtClean="0"/>
              <a:t>почерка </a:t>
            </a:r>
            <a:r>
              <a:rPr lang="ru-RU" dirty="0"/>
              <a:t>либо биологических объектов или иных продуктов их жизнедеятельности в случаях, когда возникла необходимость проверить, оставлены ли ими следы в определенном месте или на вещественных доказательствах. </a:t>
            </a:r>
          </a:p>
        </p:txBody>
      </p:sp>
    </p:spTree>
    <p:extLst>
      <p:ext uri="{BB962C8B-B14F-4D97-AF65-F5344CB8AC3E}">
        <p14:creationId xmlns:p14="http://schemas.microsoft.com/office/powerpoint/2010/main" val="6788524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011483-BC30-458C-AEA3-1227A4365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/>
              <a:t>Отдельные следственные действия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33152E1-8FDD-4668-A3A8-1A01C0889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/>
              <a:t>Производство судебной экспертизы </a:t>
            </a:r>
            <a:r>
              <a:rPr lang="ru-RU" dirty="0"/>
              <a:t>— следственное действие, состоящее в принятии решения органами предварительного следствия или суда о привлечении к производству по уголовному делу лица, обладающего специальными знаниями, для проведения исследования и формулирования выводов по поставленным вопросам, завершаемого составлением заключения эксперта.  </a:t>
            </a:r>
          </a:p>
        </p:txBody>
      </p:sp>
    </p:spTree>
    <p:extLst>
      <p:ext uri="{BB962C8B-B14F-4D97-AF65-F5344CB8AC3E}">
        <p14:creationId xmlns:p14="http://schemas.microsoft.com/office/powerpoint/2010/main" val="19808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ru-RU" b="1" dirty="0"/>
              <a:t>Сущность предварительного расследования 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Непременным условием полноты раскрытия преступления является необходимая и достаточная совокупность доказательств, устанавливающих событие преступления, виновность лица в совершении преступления, формы его вины и мотивы, обстоятельства, характеризующие личность обвиняемого, характер и размер вреда, причиненного преступлением, и обстоятельства, способствовавшие его совершению. Полное раскрытие преступления обеспечивает правильное разрешение уголовного дела в суде, вынесение справедливого приговора и определение соразмерного виновности подсудимого наказания.</a:t>
            </a:r>
          </a:p>
        </p:txBody>
      </p:sp>
    </p:spTree>
    <p:extLst>
      <p:ext uri="{BB962C8B-B14F-4D97-AF65-F5344CB8AC3E}">
        <p14:creationId xmlns:p14="http://schemas.microsoft.com/office/powerpoint/2010/main" val="62058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Сущность предварительного расследования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Предварительное расследование осуществляется следователем, органом дознания, дознавателем, в отдельных случаях начальником следственного отдела. </a:t>
            </a:r>
          </a:p>
          <a:p>
            <a:r>
              <a:rPr lang="ru-RU" dirty="0"/>
              <a:t>Заканчивается предварительное расследование направлением дела в суд или прекращением его. </a:t>
            </a:r>
          </a:p>
          <a:p>
            <a:r>
              <a:rPr lang="ru-RU" dirty="0"/>
              <a:t>Суд проводит собственное расследование - судебное следствие. Поэтому расследование преступления на досудебном этапе уголовного судопроизводства называется предварительным.</a:t>
            </a:r>
          </a:p>
        </p:txBody>
      </p:sp>
    </p:spTree>
    <p:extLst>
      <p:ext uri="{BB962C8B-B14F-4D97-AF65-F5344CB8AC3E}">
        <p14:creationId xmlns:p14="http://schemas.microsoft.com/office/powerpoint/2010/main" val="2884933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2. Формы </a:t>
            </a:r>
            <a:r>
              <a:rPr lang="ru-RU" b="1" dirty="0"/>
              <a:t>предварительного расследования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b="1" dirty="0"/>
              <a:t>Под формой предварительного расследования </a:t>
            </a:r>
            <a:r>
              <a:rPr lang="ru-RU" dirty="0"/>
              <a:t>понимается установленная законом процедура деятельности уполномоченных должностных лиц по выявлению обстоятельств, необходимых для правильного разрешения уголовного дела. Эта процедура определяет участников расследования, его сроки, объем, круг процессуальных действий и т.п. Предварительное расследование может осуществляться в двух формах: </a:t>
            </a:r>
            <a:r>
              <a:rPr lang="ru-RU" b="1" u="sng" dirty="0"/>
              <a:t>предварительного следствия и дознания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2414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/>
              <a:t>Предварительное следствие </a:t>
            </a:r>
            <a:r>
              <a:rPr lang="ru-RU" dirty="0"/>
              <a:t>- это расследование преступления следователем. Оно производится по подавляющему большинству преступлений. Перечень преступлений, по которым</a:t>
            </a:r>
            <a:r>
              <a:rPr lang="en-US" dirty="0"/>
              <a:t> </a:t>
            </a:r>
            <a:r>
              <a:rPr lang="ru-RU" dirty="0"/>
              <a:t>обязательно производство предварительного следствия, дан в ст. 151 УПК РФ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30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/>
              <a:t>Дознание </a:t>
            </a:r>
            <a:r>
              <a:rPr lang="ru-RU" dirty="0"/>
              <a:t>- предварительное расследование по уголовному делу, по которому производство предварительного следствия необязательно</a:t>
            </a:r>
            <a:r>
              <a:rPr lang="en-US" dirty="0"/>
              <a:t>. </a:t>
            </a:r>
            <a:r>
              <a:rPr lang="ru-RU" dirty="0"/>
              <a:t>Перечень уголовных дел, по которым производится дознание, содержится в ст. 150 УПК РФ. Осуществляется дознавателями, дознавателем (следователем), а также следователями следственного комитета.</a:t>
            </a:r>
          </a:p>
        </p:txBody>
      </p:sp>
    </p:spTree>
    <p:extLst>
      <p:ext uri="{BB962C8B-B14F-4D97-AF65-F5344CB8AC3E}">
        <p14:creationId xmlns:p14="http://schemas.microsoft.com/office/powerpoint/2010/main" val="1446337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5A344D-77F7-4A20-8AC5-6E9728A5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предварительного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C37A7E5-D4FA-492C-BABD-6BEFE9D42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ru-RU" sz="2000" dirty="0"/>
              <a:t>УПК обозначает компетенцию следователей и дознавателей различных ведомств по расследованию преступлений, устанавливает, какой следователь и дознаватель расследует то или иное преступление, их подследственность (ст. 151 УПК РФ).</a:t>
            </a:r>
          </a:p>
          <a:p>
            <a:r>
              <a:rPr lang="ru-RU" sz="2000" dirty="0"/>
              <a:t> По уголовным делам, разрешаемых в порядке частного обвинения </a:t>
            </a:r>
            <a:r>
              <a:rPr lang="ru-RU" sz="2000" dirty="0" smtClean="0"/>
              <a:t>(</a:t>
            </a:r>
            <a:r>
              <a:rPr lang="ru-RU" sz="2000" dirty="0"/>
              <a:t>ч. 2 ст. 20 УПК РФ), дознание и предварительное следствие не проводится. Такие дела возбуждаются путем подачи жалобы потерпевшим непосредственно в суде. Дознание или предварительное следствие производится лишь в тех случаях, когда руководитель следственного органа, а также следователь с  его согласия или дознаватель с согласия прокурора независимо от жалобы потерпевшего считают необходимым возбудить уголовное дело в связи с тем, что преступление совершено в отношении лица, находящегося в зависимом состоянии или по иным причинам неспособного воспользоваться принадлежащими ему правами. </a:t>
            </a:r>
          </a:p>
        </p:txBody>
      </p:sp>
    </p:spTree>
    <p:extLst>
      <p:ext uri="{BB962C8B-B14F-4D97-AF65-F5344CB8AC3E}">
        <p14:creationId xmlns:p14="http://schemas.microsoft.com/office/powerpoint/2010/main" val="25507003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2599</Words>
  <Application>Microsoft Office PowerPoint</Application>
  <PresentationFormat>Экран (4:3)</PresentationFormat>
  <Paragraphs>125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ПРЕДВАРИТЕЛЬНОЕ РАССЛЕДОВАНИЕ</vt:lpstr>
      <vt:lpstr>1. Сущность предварительного расследования </vt:lpstr>
      <vt:lpstr> Сущность предварительного расследования  </vt:lpstr>
      <vt:lpstr> Сущность предварительного расследования  </vt:lpstr>
      <vt:lpstr>Сущность предварительного расследования</vt:lpstr>
      <vt:lpstr>2. 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Формы предварительного расследования</vt:lpstr>
      <vt:lpstr>3. Подследственность и ее виды</vt:lpstr>
      <vt:lpstr>Подследственность и ее виды</vt:lpstr>
      <vt:lpstr>Подследственность и ее виды</vt:lpstr>
      <vt:lpstr>Подследственность и ее виды</vt:lpstr>
      <vt:lpstr>Подследственность и ее виды</vt:lpstr>
      <vt:lpstr>Подследственность и ее виды</vt:lpstr>
      <vt:lpstr> 4. Общие условия предварительного расследования  </vt:lpstr>
      <vt:lpstr> 5. Следственные действия  </vt:lpstr>
      <vt:lpstr>Следственные действия</vt:lpstr>
      <vt:lpstr>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  <vt:lpstr>Отдельные следственные действия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24</cp:revision>
  <dcterms:created xsi:type="dcterms:W3CDTF">2018-11-20T10:13:48Z</dcterms:created>
  <dcterms:modified xsi:type="dcterms:W3CDTF">2019-11-27T07:14:36Z</dcterms:modified>
</cp:coreProperties>
</file>